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8960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4521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6534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337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5893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5338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2372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546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732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931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0636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8057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954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511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xerxes.calstate.edu/monterey/articles/record?id=FETCH-proquest_dll_1895059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xerxes.calstate.edu/monterey/articles/record?id=FETCH-LOGICAL-c23653b95e5263bb187078dcf2da5c76df1b9376144d96cdd4a9c5da48d46e59823b3" TargetMode="External"/><Relationship Id="rId4" Type="http://schemas.openxmlformats.org/officeDocument/2006/relationships/hyperlink" Target="http://xerxes.calstate.edu/monterey/articles/record?id=FETCH-LOGICAL-c2365-3b95e5263bb187078dcf2da5c76df1b9376144d96cdd4a9c5da48d46e59823b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xerxes.calstate.edu/monterey/books/record?id=7781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xerxes.calstate.edu/monterey/books/record?id=128274" TargetMode="External"/><Relationship Id="rId4" Type="http://schemas.openxmlformats.org/officeDocument/2006/relationships/hyperlink" Target="http://xerxes.calstate.edu/monterey/books/record?id=247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xerxes.calstate.edu/monterey/books/record?id=49303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Finding Love in Japan and America: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 A cross-cultural comparison of college dating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Lizet Martinez &amp; Addie Gingold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Research Method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Study Participants </a:t>
            </a:r>
          </a:p>
          <a:p>
            <a:pPr marL="971550" lvl="1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About 100 University Students</a:t>
            </a:r>
          </a:p>
          <a:p>
            <a:pPr marL="1885950" lvl="3" indent="-285750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tx1"/>
                </a:solidFill>
              </a:rPr>
              <a:t>50 Japanese </a:t>
            </a:r>
          </a:p>
          <a:p>
            <a:pPr marL="1885950" lvl="3" indent="-285750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tx1"/>
                </a:solidFill>
              </a:rPr>
              <a:t>50 American</a:t>
            </a: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Research Instrument  </a:t>
            </a:r>
          </a:p>
          <a:p>
            <a:pPr marL="971550" lvl="1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Online Survey</a:t>
            </a:r>
          </a:p>
          <a:p>
            <a:pPr marL="971550" lvl="1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Personal testimonials (Intracultural Dating) </a:t>
            </a:r>
          </a:p>
          <a:p>
            <a:pPr marR="0" lvl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325" y="1297775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 smtClean="0">
                <a:solidFill>
                  <a:schemeClr val="tx1"/>
                </a:solidFill>
              </a:rPr>
              <a:t>Bogle, K. (2008). Hooking up sex, dating, and relationships on campus. New York: New York</a:t>
            </a:r>
            <a:br>
              <a:rPr lang="en" sz="1400" dirty="0" smtClean="0">
                <a:solidFill>
                  <a:schemeClr val="tx1"/>
                </a:solidFill>
              </a:rPr>
            </a:br>
            <a:r>
              <a:rPr lang="en" sz="1400" dirty="0" smtClean="0">
                <a:solidFill>
                  <a:schemeClr val="tx1"/>
                </a:solidFill>
              </a:rPr>
              <a:t>	University Press.</a:t>
            </a:r>
          </a:p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 smtClean="0">
                <a:solidFill>
                  <a:schemeClr val="tx1"/>
                </a:solidFill>
              </a:rPr>
              <a:t>Turner, J. (2003). Dating and Sexuality in America : A Reference Handbook. Santa Barbara, Calif: </a:t>
            </a:r>
            <a:br>
              <a:rPr lang="en" sz="1400" dirty="0" smtClean="0">
                <a:solidFill>
                  <a:schemeClr val="tx1"/>
                </a:solidFill>
              </a:rPr>
            </a:br>
            <a:r>
              <a:rPr lang="en" sz="1400" dirty="0" smtClean="0">
                <a:solidFill>
                  <a:schemeClr val="tx1"/>
                </a:solidFill>
              </a:rPr>
              <a:t>	ABC-CLIO.</a:t>
            </a:r>
          </a:p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 smtClean="0">
                <a:solidFill>
                  <a:schemeClr val="tx1"/>
                </a:solidFill>
              </a:rPr>
              <a:t>Hatfield, E. , &amp; Rapson, R. (1996). Love and Sex : Cross-cultural Perspectives. Boston: Allyn and </a:t>
            </a:r>
            <a:br>
              <a:rPr lang="en" sz="1400" dirty="0" smtClean="0">
                <a:solidFill>
                  <a:schemeClr val="tx1"/>
                </a:solidFill>
              </a:rPr>
            </a:br>
            <a:r>
              <a:rPr lang="en" sz="1400" dirty="0" smtClean="0">
                <a:solidFill>
                  <a:schemeClr val="tx1"/>
                </a:solidFill>
              </a:rPr>
              <a:t>	Bacon.</a:t>
            </a:r>
          </a:p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 smtClean="0">
                <a:solidFill>
                  <a:schemeClr val="tx1"/>
                </a:solidFill>
              </a:rPr>
              <a:t>“Courtship, Japanese-Style | Monterey Bay.” Accessed October 14, 2015.</a:t>
            </a:r>
            <a:r>
              <a:rPr lang="en" sz="1400" dirty="0" smtClean="0">
                <a:solidFill>
                  <a:schemeClr val="tx1"/>
                </a:solidFill>
                <a:hlinkClick r:id="rId3"/>
              </a:rPr>
              <a:t> </a:t>
            </a:r>
            <a:br>
              <a:rPr lang="en" sz="1400" dirty="0" smtClean="0">
                <a:solidFill>
                  <a:schemeClr val="tx1"/>
                </a:solidFill>
                <a:hlinkClick r:id="rId3"/>
              </a:rPr>
            </a:br>
            <a:r>
              <a:rPr lang="en" sz="1400" dirty="0" smtClean="0">
                <a:solidFill>
                  <a:schemeClr val="tx1"/>
                </a:solidFill>
              </a:rPr>
              <a:t>	</a:t>
            </a:r>
            <a:r>
              <a:rPr lang="en" sz="1400" dirty="0" smtClean="0">
                <a:solidFill>
                  <a:schemeClr val="tx1"/>
                </a:solidFill>
                <a:hlinkClick r:id="rId3"/>
              </a:rPr>
              <a:t>http://xerxes.calstate.edu/monterey/articles/record?id=FETCH-proquest_dll_18950593</a:t>
            </a:r>
            <a:r>
              <a:rPr lang="en" sz="1400" dirty="0" smtClean="0">
                <a:solidFill>
                  <a:schemeClr val="tx1"/>
                </a:solidFill>
              </a:rPr>
              <a:t>.</a:t>
            </a:r>
          </a:p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 smtClean="0">
                <a:solidFill>
                  <a:schemeClr val="tx1"/>
                </a:solidFill>
              </a:rPr>
              <a:t>“Cross-Cultural Reliability and Validity of the Revised Conflict Tactics Scales: A Study of University </a:t>
            </a:r>
            <a:br>
              <a:rPr lang="en" sz="1400" dirty="0" smtClean="0">
                <a:solidFill>
                  <a:schemeClr val="tx1"/>
                </a:solidFill>
              </a:rPr>
            </a:br>
            <a:r>
              <a:rPr lang="en" sz="1400" dirty="0" smtClean="0">
                <a:solidFill>
                  <a:schemeClr val="tx1"/>
                </a:solidFill>
              </a:rPr>
              <a:t>	Student Dating Couples in 17 Nations | Monterey Bay.” Accessed October 14, 2015.</a:t>
            </a:r>
            <a:r>
              <a:rPr lang="en" sz="1400" dirty="0" smtClean="0">
                <a:solidFill>
                  <a:schemeClr val="tx1"/>
                </a:solidFill>
                <a:hlinkClick r:id="rId4"/>
              </a:rPr>
              <a:t> </a:t>
            </a:r>
            <a:br>
              <a:rPr lang="en" sz="1400" dirty="0" smtClean="0">
                <a:solidFill>
                  <a:schemeClr val="tx1"/>
                </a:solidFill>
                <a:hlinkClick r:id="rId4"/>
              </a:rPr>
            </a:br>
            <a:r>
              <a:rPr lang="en" sz="1400" dirty="0" smtClean="0">
                <a:solidFill>
                  <a:schemeClr val="tx1"/>
                </a:solidFill>
              </a:rPr>
              <a:t>	</a:t>
            </a:r>
            <a:r>
              <a:rPr lang="en" sz="1400" dirty="0" smtClean="0">
                <a:solidFill>
                  <a:schemeClr val="tx1"/>
                </a:solidFill>
                <a:hlinkClick r:id="rId5"/>
              </a:rPr>
              <a:t>http://</a:t>
            </a:r>
            <a:r>
              <a:rPr lang="en" sz="1400" dirty="0" smtClean="0">
                <a:solidFill>
                  <a:schemeClr val="tx1"/>
                </a:solidFill>
                <a:hlinkClick r:id="rId5"/>
              </a:rPr>
              <a:t>xerxes.calstate.edu/monterey/articles/record?id=FETCH-LOGICAL-	c23653b95e5263bb187078dcf2da5c76df1b9376144d96cdd4a9c5da48d46e59823b3</a:t>
            </a:r>
            <a:r>
              <a:rPr lang="en" sz="1400" dirty="0" smtClean="0">
                <a:solidFill>
                  <a:schemeClr val="tx1"/>
                </a:solidFill>
              </a:rPr>
              <a:t>.</a:t>
            </a:r>
          </a:p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dirty="0" smtClean="0">
              <a:solidFill>
                <a:schemeClr val="tx1"/>
              </a:solidFill>
            </a:endParaRPr>
          </a:p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 dirty="0" smtClean="0">
              <a:solidFill>
                <a:schemeClr val="tx1"/>
              </a:solidFill>
            </a:endParaRPr>
          </a:p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 dirty="0" smtClean="0">
              <a:solidFill>
                <a:schemeClr val="tx1"/>
              </a:solidFill>
            </a:endParaRPr>
          </a:p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 dirty="0" smtClean="0">
              <a:solidFill>
                <a:schemeClr val="tx1"/>
              </a:solidFill>
              <a:highlight>
                <a:srgbClr val="F0F0F0"/>
              </a:highlight>
            </a:endParaRPr>
          </a:p>
          <a:p>
            <a:pPr lvl="0" indent="-457200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000" dirty="0">
              <a:solidFill>
                <a:srgbClr val="333333"/>
              </a:solidFill>
              <a:highlight>
                <a:srgbClr val="F0F0F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57200">
              <a:lnSpc>
                <a:spcPct val="114000"/>
              </a:lnSpc>
              <a:spcBef>
                <a:spcPts val="0"/>
              </a:spcBef>
              <a:buNone/>
            </a:pPr>
            <a:endParaRPr sz="1000" dirty="0">
              <a:solidFill>
                <a:srgbClr val="333333"/>
              </a:solidFill>
              <a:highlight>
                <a:srgbClr val="F0F0F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155625"/>
            <a:ext cx="8229600" cy="893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Bibliography continued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91950" y="1153250"/>
            <a:ext cx="7994999" cy="37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</a:rPr>
              <a:t>“Dating and Sexuality in America : A Reference Handbook | Monterey Bay.” Accessed October 14, </a:t>
            </a:r>
            <a:r>
              <a:rPr lang="en" sz="1400" dirty="0" smtClean="0">
                <a:solidFill>
                  <a:schemeClr val="dk1"/>
                </a:solidFill>
              </a:rPr>
              <a:t>	2015. </a:t>
            </a:r>
            <a:r>
              <a:rPr lang="en" sz="1400" u="sng" dirty="0" smtClean="0">
                <a:solidFill>
                  <a:srgbClr val="0563C1"/>
                </a:solidFill>
                <a:hlinkClick r:id="rId3"/>
              </a:rPr>
              <a:t>http</a:t>
            </a:r>
            <a:r>
              <a:rPr lang="en" sz="1400" u="sng" dirty="0">
                <a:solidFill>
                  <a:srgbClr val="0563C1"/>
                </a:solidFill>
                <a:hlinkClick r:id="rId3"/>
              </a:rPr>
              <a:t>://xerxes.calstate.edu/monterey/books/record?id=77815</a:t>
            </a:r>
            <a:r>
              <a:rPr lang="en" sz="1400" dirty="0">
                <a:solidFill>
                  <a:schemeClr val="dk1"/>
                </a:solidFill>
              </a:rPr>
              <a:t>.</a:t>
            </a:r>
          </a:p>
          <a:p>
            <a:pPr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</a:rPr>
              <a:t>“Dating, Mating, and Marriage | Monterey Bay.” Accessed October 14, 2015.</a:t>
            </a:r>
            <a:r>
              <a:rPr lang="en" sz="1400" dirty="0">
                <a:solidFill>
                  <a:schemeClr val="dk1"/>
                </a:solidFill>
                <a:hlinkClick r:id="rId4"/>
              </a:rPr>
              <a:t> </a:t>
            </a:r>
            <a:r>
              <a:rPr lang="en" sz="1400" dirty="0" smtClean="0">
                <a:solidFill>
                  <a:schemeClr val="dk1"/>
                </a:solidFill>
              </a:rPr>
              <a:t>	</a:t>
            </a:r>
            <a:r>
              <a:rPr lang="en" sz="1400" u="sng" dirty="0" smtClean="0">
                <a:solidFill>
                  <a:srgbClr val="0563C1"/>
                </a:solidFill>
                <a:hlinkClick r:id="rId4"/>
              </a:rPr>
              <a:t>http</a:t>
            </a:r>
            <a:r>
              <a:rPr lang="en" sz="1400" u="sng" dirty="0">
                <a:solidFill>
                  <a:srgbClr val="0563C1"/>
                </a:solidFill>
                <a:hlinkClick r:id="rId4"/>
              </a:rPr>
              <a:t>://xerxes.calstate.edu/monterey/books/record?id=2474</a:t>
            </a:r>
            <a:r>
              <a:rPr lang="en" sz="1400" dirty="0">
                <a:solidFill>
                  <a:schemeClr val="dk1"/>
                </a:solidFill>
              </a:rPr>
              <a:t>.</a:t>
            </a:r>
          </a:p>
          <a:p>
            <a:pPr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</a:rPr>
              <a:t>“Hooking Up : Sex, Dating, and Relationships on Campus | Monterey Bay.” Accessed October 14, </a:t>
            </a:r>
            <a:r>
              <a:rPr lang="en" sz="1400" dirty="0" smtClean="0">
                <a:solidFill>
                  <a:schemeClr val="dk1"/>
                </a:solidFill>
              </a:rPr>
              <a:t>	2015</a:t>
            </a:r>
            <a:r>
              <a:rPr lang="en" sz="1400" dirty="0">
                <a:solidFill>
                  <a:schemeClr val="dk1"/>
                </a:solidFill>
              </a:rPr>
              <a:t>.</a:t>
            </a:r>
            <a:r>
              <a:rPr lang="en" sz="1400" dirty="0">
                <a:solidFill>
                  <a:schemeClr val="dk1"/>
                </a:solidFill>
                <a:hlinkClick r:id="rId5"/>
              </a:rPr>
              <a:t> </a:t>
            </a:r>
            <a:r>
              <a:rPr lang="en" sz="1400" u="sng" dirty="0">
                <a:solidFill>
                  <a:srgbClr val="0563C1"/>
                </a:solidFill>
                <a:hlinkClick r:id="rId5"/>
              </a:rPr>
              <a:t>http://xerxes.calstate.edu/monterey/books/record?id=128274</a:t>
            </a:r>
            <a:r>
              <a:rPr lang="en" sz="1400" dirty="0">
                <a:solidFill>
                  <a:schemeClr val="dk1"/>
                </a:solidFill>
              </a:rPr>
              <a:t>.</a:t>
            </a:r>
          </a:p>
          <a:p>
            <a:pPr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</a:rPr>
              <a:t>Ishida, Hiroshi. “The Transition to Adulthood among Japanese Youths: Understanding Courtship </a:t>
            </a:r>
            <a:r>
              <a:rPr lang="en" sz="1400" dirty="0" smtClean="0">
                <a:solidFill>
                  <a:schemeClr val="dk1"/>
                </a:solidFill>
              </a:rPr>
              <a:t>	in </a:t>
            </a:r>
            <a:r>
              <a:rPr lang="en" sz="1400" dirty="0">
                <a:solidFill>
                  <a:schemeClr val="dk1"/>
                </a:solidFill>
              </a:rPr>
              <a:t>Japan.” </a:t>
            </a:r>
            <a:r>
              <a:rPr lang="en" sz="1400" i="1" dirty="0">
                <a:solidFill>
                  <a:schemeClr val="dk1"/>
                </a:solidFill>
              </a:rPr>
              <a:t>Annals of the American Academy of Political &amp; Social Science</a:t>
            </a:r>
            <a:r>
              <a:rPr lang="en" sz="1400" dirty="0">
                <a:solidFill>
                  <a:schemeClr val="dk1"/>
                </a:solidFill>
              </a:rPr>
              <a:t> 646, no. 1 </a:t>
            </a:r>
            <a:r>
              <a:rPr lang="en" sz="1400" dirty="0" smtClean="0">
                <a:solidFill>
                  <a:schemeClr val="dk1"/>
                </a:solidFill>
              </a:rPr>
              <a:t>	(</a:t>
            </a:r>
            <a:r>
              <a:rPr lang="en" sz="1400" dirty="0">
                <a:solidFill>
                  <a:schemeClr val="dk1"/>
                </a:solidFill>
              </a:rPr>
              <a:t>March 2013): 86–106. doi:10.1177/0002716212465589.</a:t>
            </a:r>
          </a:p>
          <a:p>
            <a:pPr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</a:rPr>
              <a:t>Kito, Mie. “Self-Disclosure in Romantic Relationships and Friendships Among American and </a:t>
            </a:r>
            <a:r>
              <a:rPr lang="en" sz="1400" dirty="0" smtClean="0">
                <a:solidFill>
                  <a:schemeClr val="dk1"/>
                </a:solidFill>
              </a:rPr>
              <a:t>	Japanese </a:t>
            </a:r>
            <a:r>
              <a:rPr lang="en" sz="1400" dirty="0">
                <a:solidFill>
                  <a:schemeClr val="dk1"/>
                </a:solidFill>
              </a:rPr>
              <a:t>College Students.” </a:t>
            </a:r>
            <a:r>
              <a:rPr lang="en" sz="1400" i="1" dirty="0">
                <a:solidFill>
                  <a:schemeClr val="dk1"/>
                </a:solidFill>
              </a:rPr>
              <a:t>The Journal of Social Psychology</a:t>
            </a:r>
            <a:r>
              <a:rPr lang="en" sz="1400" dirty="0">
                <a:solidFill>
                  <a:schemeClr val="dk1"/>
                </a:solidFill>
              </a:rPr>
              <a:t> 145, no. 2 (April 1, </a:t>
            </a:r>
            <a:r>
              <a:rPr lang="en" sz="1400" dirty="0" smtClean="0">
                <a:solidFill>
                  <a:schemeClr val="dk1"/>
                </a:solidFill>
              </a:rPr>
              <a:t>	2005</a:t>
            </a:r>
            <a:r>
              <a:rPr lang="en" sz="1400" dirty="0">
                <a:solidFill>
                  <a:schemeClr val="dk1"/>
                </a:solidFill>
              </a:rPr>
              <a:t>): 127–40. doi:10.3200/SOCP.145.2.127-140.</a:t>
            </a:r>
          </a:p>
          <a:p>
            <a:pPr lvl="0" indent="2667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 dirty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155625"/>
            <a:ext cx="8229600" cy="893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Bibliography continued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715025" y="1153250"/>
            <a:ext cx="7971899" cy="37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3048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dirty="0">
                <a:solidFill>
                  <a:schemeClr val="dk1"/>
                </a:solidFill>
              </a:rPr>
              <a:t>Lesure-Lester, G. Evelyn. “Dating Competence, Social Assertion and Social Anxiety among College </a:t>
            </a:r>
            <a:r>
              <a:rPr lang="en" sz="1400" dirty="0" smtClean="0">
                <a:solidFill>
                  <a:schemeClr val="dk1"/>
                </a:solidFill>
              </a:rPr>
              <a:t>	Students</a:t>
            </a:r>
            <a:r>
              <a:rPr lang="en" sz="1400" dirty="0">
                <a:solidFill>
                  <a:schemeClr val="dk1"/>
                </a:solidFill>
              </a:rPr>
              <a:t>.” </a:t>
            </a:r>
            <a:r>
              <a:rPr lang="en" sz="1400" i="1" dirty="0">
                <a:solidFill>
                  <a:schemeClr val="dk1"/>
                </a:solidFill>
              </a:rPr>
              <a:t>College Student Journal</a:t>
            </a:r>
            <a:r>
              <a:rPr lang="en" sz="1400" dirty="0">
                <a:solidFill>
                  <a:schemeClr val="dk1"/>
                </a:solidFill>
              </a:rPr>
              <a:t> 35, no. 2 (June 1, 2001): 317.</a:t>
            </a:r>
          </a:p>
          <a:p>
            <a:pPr lvl="0" indent="-3048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dirty="0">
                <a:solidFill>
                  <a:schemeClr val="dk1"/>
                </a:solidFill>
              </a:rPr>
              <a:t>Letcher, Amber1 amber.letcher@sdstate.edu, and Jasmin2 Carmona. “Friends with Benefits: </a:t>
            </a:r>
            <a:r>
              <a:rPr lang="en" sz="1400" dirty="0" smtClean="0">
                <a:solidFill>
                  <a:schemeClr val="dk1"/>
                </a:solidFill>
              </a:rPr>
              <a:t>	Dating </a:t>
            </a:r>
            <a:r>
              <a:rPr lang="en" sz="1400" dirty="0">
                <a:solidFill>
                  <a:schemeClr val="dk1"/>
                </a:solidFill>
              </a:rPr>
              <a:t>Practices of Rural High School and College Students.” </a:t>
            </a:r>
            <a:r>
              <a:rPr lang="en" sz="1400" i="1" dirty="0">
                <a:solidFill>
                  <a:schemeClr val="dk1"/>
                </a:solidFill>
              </a:rPr>
              <a:t>Journal of Community </a:t>
            </a:r>
            <a:r>
              <a:rPr lang="en" sz="1400" i="1" dirty="0" smtClean="0">
                <a:solidFill>
                  <a:schemeClr val="dk1"/>
                </a:solidFill>
              </a:rPr>
              <a:t>	Health</a:t>
            </a:r>
            <a:r>
              <a:rPr lang="en" sz="1400" dirty="0" smtClean="0">
                <a:solidFill>
                  <a:schemeClr val="dk1"/>
                </a:solidFill>
              </a:rPr>
              <a:t> </a:t>
            </a:r>
            <a:r>
              <a:rPr lang="en" sz="1400" dirty="0">
                <a:solidFill>
                  <a:schemeClr val="dk1"/>
                </a:solidFill>
              </a:rPr>
              <a:t>40, no. 3 (June 2015): 522–29. doi:10.1007/s10900-014-9966-z.</a:t>
            </a:r>
          </a:p>
          <a:p>
            <a:pPr lvl="0" indent="-3048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dirty="0">
                <a:solidFill>
                  <a:schemeClr val="dk1"/>
                </a:solidFill>
              </a:rPr>
              <a:t>“You Are Cordially Invited to Weddings : Dating &amp; Love Customs of Cultures Worldwide, Including </a:t>
            </a:r>
            <a:r>
              <a:rPr lang="en" sz="1400" dirty="0" smtClean="0">
                <a:solidFill>
                  <a:schemeClr val="dk1"/>
                </a:solidFill>
              </a:rPr>
              <a:t>	Royalty </a:t>
            </a:r>
            <a:r>
              <a:rPr lang="en" sz="1400" dirty="0">
                <a:solidFill>
                  <a:schemeClr val="dk1"/>
                </a:solidFill>
              </a:rPr>
              <a:t>| Monterey Bay.” Accessed October 14, 2015.</a:t>
            </a:r>
            <a:r>
              <a:rPr lang="en" sz="1400" dirty="0">
                <a:solidFill>
                  <a:schemeClr val="dk1"/>
                </a:solidFill>
                <a:hlinkClick r:id="rId3"/>
              </a:rPr>
              <a:t> </a:t>
            </a:r>
            <a:r>
              <a:rPr lang="en" sz="1400" dirty="0" smtClean="0">
                <a:solidFill>
                  <a:schemeClr val="dk1"/>
                </a:solidFill>
              </a:rPr>
              <a:t>	</a:t>
            </a:r>
            <a:r>
              <a:rPr lang="en" sz="1400" u="sng" dirty="0" smtClean="0">
                <a:solidFill>
                  <a:srgbClr val="0563C1"/>
                </a:solidFill>
                <a:hlinkClick r:id="rId3"/>
              </a:rPr>
              <a:t>http</a:t>
            </a:r>
            <a:r>
              <a:rPr lang="en" sz="1400" u="sng" dirty="0">
                <a:solidFill>
                  <a:srgbClr val="0563C1"/>
                </a:solidFill>
                <a:hlinkClick r:id="rId3"/>
              </a:rPr>
              <a:t>://xerxes.calstate.edu/monterey/books/record?id=49303</a:t>
            </a:r>
            <a:r>
              <a:rPr lang="en" sz="1400" dirty="0">
                <a:solidFill>
                  <a:schemeClr val="dk1"/>
                </a:solidFill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indent="2667000" rtl="0">
              <a:lnSpc>
                <a:spcPct val="115000"/>
              </a:lnSpc>
              <a:spcBef>
                <a:spcPts val="0"/>
              </a:spcBef>
              <a:buNone/>
            </a:pPr>
            <a:endParaRPr sz="1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Outline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Research questions</a:t>
            </a: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Significance of the study</a:t>
            </a: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Research outline </a:t>
            </a:r>
            <a:endParaRPr lang="en" sz="1800" dirty="0" smtClean="0">
              <a:solidFill>
                <a:schemeClr val="tx1"/>
              </a:solidFill>
            </a:endParaRPr>
          </a:p>
          <a:p>
            <a:pPr marL="971550" lvl="1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Research Background</a:t>
            </a: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 smtClean="0">
                <a:solidFill>
                  <a:schemeClr val="tx1"/>
                </a:solidFill>
              </a:rPr>
              <a:t>Research </a:t>
            </a:r>
            <a:r>
              <a:rPr lang="en" sz="1800" dirty="0">
                <a:solidFill>
                  <a:schemeClr val="tx1"/>
                </a:solidFill>
              </a:rPr>
              <a:t>Method</a:t>
            </a:r>
          </a:p>
          <a:p>
            <a:pPr marL="514350" lvl="0" indent="-28575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Bibliography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Research Questions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What are students perceptions on college dating in Japan and America?</a:t>
            </a:r>
            <a:br>
              <a:rPr lang="en" sz="1800">
                <a:solidFill>
                  <a:schemeClr val="dk1"/>
                </a:solidFill>
              </a:rPr>
            </a:br>
            <a:endParaRPr lang="en" sz="1800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How do dating practices differ between American and Japanese university students? </a:t>
            </a:r>
            <a:br>
              <a:rPr lang="en" sz="1800">
                <a:solidFill>
                  <a:schemeClr val="dk1"/>
                </a:solidFill>
              </a:rPr>
            </a:br>
            <a:endParaRPr lang="en" sz="1800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What do students consider important factors of a “good” date or “bad” date?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Significance of the study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109905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>
                <a:solidFill>
                  <a:schemeClr val="dk1"/>
                </a:solidFill>
              </a:rPr>
              <a:t>Lizet</a:t>
            </a: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1"/>
                </a:solidFill>
              </a:rPr>
              <a:t>While in Japan I had the opportunity to take a class focused on women in Japanese society, our discussions were always interesting and it was in this class that I came across the term 合コン. After speaking friends who at the time were being invited to 合コン, I realized that it was something unique to Japan’s dating culture in that it was so different from what I consider to be “normal” dating culture in America. </a:t>
            </a:r>
          </a:p>
          <a:p>
            <a:pPr marL="514350" lvl="0" indent="-2857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1"/>
                </a:solidFill>
              </a:rPr>
              <a:t>This brought up the question, what other differences are there between Japan and Americas dating practices?  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-2278175" y="739825"/>
            <a:ext cx="469799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Significance of the study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109905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>
                <a:solidFill>
                  <a:schemeClr val="dk1"/>
                </a:solidFill>
              </a:rPr>
              <a:t>Addie</a:t>
            </a: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1"/>
                </a:solidFill>
              </a:rPr>
              <a:t>As a part of an international relationship, while in Japan I was often asked how my culture and my partner’s culture influenced how we built our relationship (告白, meeting families, etc</a:t>
            </a:r>
            <a:r>
              <a:rPr lang="en" sz="1800" dirty="0" smtClean="0">
                <a:solidFill>
                  <a:schemeClr val="dk1"/>
                </a:solidFill>
              </a:rPr>
              <a:t>)</a:t>
            </a:r>
            <a:br>
              <a:rPr lang="en" sz="1800" dirty="0" smtClean="0">
                <a:solidFill>
                  <a:schemeClr val="dk1"/>
                </a:solidFill>
              </a:rPr>
            </a:br>
            <a:endParaRPr lang="en" sz="1800" dirty="0">
              <a:solidFill>
                <a:schemeClr val="dk1"/>
              </a:solidFill>
            </a:endParaRP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1"/>
                </a:solidFill>
              </a:rPr>
              <a:t>In order to avoid any social faux pas, I needed to consult my Japanese peers regarding cultural nuances that affect general dating situations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-2278175" y="739825"/>
            <a:ext cx="469799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73752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Research Background 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54600"/>
            <a:ext cx="8229600" cy="388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rgbClr val="000000"/>
                </a:solidFill>
              </a:rPr>
              <a:t>Hook-up: physical intimacy (sex, kissing, etc) without emotional attachment (Bogle, 2008</a:t>
            </a:r>
            <a:r>
              <a:rPr lang="en" sz="1800" dirty="0" smtClean="0">
                <a:solidFill>
                  <a:srgbClr val="000000"/>
                </a:solidFill>
              </a:rPr>
              <a:t>)</a:t>
            </a:r>
          </a:p>
          <a:p>
            <a:pPr marL="228600"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" sz="1800" dirty="0">
              <a:solidFill>
                <a:srgbClr val="000000"/>
              </a:solidFill>
            </a:endParaRP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rgbClr val="000000"/>
                </a:solidFill>
              </a:rPr>
              <a:t>Casual dating: or a casual relationship is a physical and emotional relationship between two people who may have casual sex or a near-sexual relationship without necessarily demanding or expecting the extra commitments of a more formal romantic relationship (Bogle, 2008)</a:t>
            </a:r>
            <a:br>
              <a:rPr lang="en" sz="1800" dirty="0">
                <a:solidFill>
                  <a:srgbClr val="000000"/>
                </a:solidFill>
              </a:rPr>
            </a:br>
            <a:endParaRPr lang="en" sz="1800" dirty="0">
              <a:solidFill>
                <a:srgbClr val="000000"/>
              </a:solidFill>
            </a:endParaRP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rgbClr val="000000"/>
                </a:solidFill>
                <a:highlight>
                  <a:srgbClr val="F5F5F5"/>
                </a:highlight>
              </a:rPr>
              <a:t>Committed Relationship: an emotionally invested relation between people; in terms of this study it will be used to describe a more serious form of dating (Bogle, 2008)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Background continued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Dating values</a:t>
            </a: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Extrinsic values: standard of right/wrong, practical application of values (Turner, 2003)</a:t>
            </a:r>
            <a:br>
              <a:rPr lang="en" sz="1800" dirty="0">
                <a:solidFill>
                  <a:schemeClr val="tx1"/>
                </a:solidFill>
              </a:rPr>
            </a:br>
            <a:endParaRPr lang="en" sz="1800" dirty="0">
              <a:solidFill>
                <a:schemeClr val="tx1"/>
              </a:solidFill>
            </a:endParaRP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Intrinsic values: values basic on personal experience, everyday behavior (Turner, 2003)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229600" cy="4326123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/>
        </p:nvSpPr>
        <p:spPr>
          <a:xfrm>
            <a:off x="1256300" y="4397000"/>
            <a:ext cx="6518099" cy="46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(Turner, 2003)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Background continued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合コン </a:t>
            </a:r>
            <a:r>
              <a:rPr lang="en" sz="1800" i="1" dirty="0">
                <a:solidFill>
                  <a:schemeClr val="tx1"/>
                </a:solidFill>
              </a:rPr>
              <a:t>goukon</a:t>
            </a:r>
            <a:r>
              <a:rPr lang="en" sz="1800" dirty="0">
                <a:solidFill>
                  <a:schemeClr val="tx1"/>
                </a:solidFill>
              </a:rPr>
              <a:t>: “combined party”, mixer; for men and women to drink together and become well-acquainted</a:t>
            </a:r>
            <a:br>
              <a:rPr lang="en" sz="1800" dirty="0">
                <a:solidFill>
                  <a:schemeClr val="tx1"/>
                </a:solidFill>
              </a:rPr>
            </a:br>
            <a:endParaRPr lang="en" sz="1800" dirty="0">
              <a:solidFill>
                <a:schemeClr val="tx1"/>
              </a:solidFill>
            </a:endParaRP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tx1"/>
                </a:solidFill>
              </a:rPr>
              <a:t>告白 </a:t>
            </a:r>
            <a:r>
              <a:rPr lang="en" sz="1800" i="1" dirty="0">
                <a:solidFill>
                  <a:schemeClr val="tx1"/>
                </a:solidFill>
              </a:rPr>
              <a:t>kokuhaku</a:t>
            </a:r>
            <a:r>
              <a:rPr lang="en" sz="1800" dirty="0">
                <a:solidFill>
                  <a:schemeClr val="tx1"/>
                </a:solidFill>
              </a:rPr>
              <a:t>: profession of love; uses term </a:t>
            </a:r>
            <a:br>
              <a:rPr lang="en" sz="1800" dirty="0">
                <a:solidFill>
                  <a:schemeClr val="tx1"/>
                </a:solidFill>
              </a:rPr>
            </a:br>
            <a:r>
              <a:rPr lang="en" sz="1800" dirty="0">
                <a:solidFill>
                  <a:schemeClr val="tx1"/>
                </a:solidFill>
              </a:rPr>
              <a:t>好き (</a:t>
            </a:r>
            <a:r>
              <a:rPr lang="en" sz="1800" i="1" dirty="0">
                <a:solidFill>
                  <a:schemeClr val="tx1"/>
                </a:solidFill>
              </a:rPr>
              <a:t>love </a:t>
            </a:r>
            <a:r>
              <a:rPr lang="en" sz="1800" dirty="0">
                <a:solidFill>
                  <a:schemeClr val="tx1"/>
                </a:solidFill>
              </a:rPr>
              <a:t>donuts) as opposed to 愛している (explicitly romantic </a:t>
            </a:r>
            <a:r>
              <a:rPr lang="en" sz="1800" i="1" dirty="0">
                <a:solidFill>
                  <a:schemeClr val="tx1"/>
                </a:solidFill>
              </a:rPr>
              <a:t>love</a:t>
            </a:r>
            <a:r>
              <a:rPr lang="en" sz="1800" dirty="0">
                <a:solidFill>
                  <a:schemeClr val="tx1"/>
                </a:solidFill>
              </a:rPr>
              <a:t>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</a:pPr>
            <a:r>
              <a:rPr lang="en" dirty="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379</Words>
  <Application>Microsoft Office PowerPoint</Application>
  <PresentationFormat>On-screen Show (16:9)</PresentationFormat>
  <Paragraphs>67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sketched</vt:lpstr>
      <vt:lpstr>Finding Love in Japan and America:  A cross-cultural comparison of college dating</vt:lpstr>
      <vt:lpstr>Outline</vt:lpstr>
      <vt:lpstr>Research Questions</vt:lpstr>
      <vt:lpstr>Significance of the study</vt:lpstr>
      <vt:lpstr>Significance of the study</vt:lpstr>
      <vt:lpstr>Research Background </vt:lpstr>
      <vt:lpstr>Background continued </vt:lpstr>
      <vt:lpstr>PowerPoint Presentation</vt:lpstr>
      <vt:lpstr>Background continued</vt:lpstr>
      <vt:lpstr>Research Method</vt:lpstr>
      <vt:lpstr>Bibliography</vt:lpstr>
      <vt:lpstr>Bibliography continued</vt:lpstr>
      <vt:lpstr>Bibliography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Love in Japan and America:  A cross-cultural comparison of college dating</dc:title>
  <dc:creator>Liz M.</dc:creator>
  <cp:lastModifiedBy>Addie</cp:lastModifiedBy>
  <cp:revision>3</cp:revision>
  <dcterms:modified xsi:type="dcterms:W3CDTF">2015-11-04T20:45:58Z</dcterms:modified>
</cp:coreProperties>
</file>